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1"/>
  </p:sldMasterIdLst>
  <p:sldIdLst>
    <p:sldId id="256" r:id="rId2"/>
    <p:sldId id="27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8" r:id="rId40"/>
    <p:sldId id="297" r:id="rId41"/>
    <p:sldId id="299" r:id="rId42"/>
    <p:sldId id="301" r:id="rId43"/>
    <p:sldId id="302" r:id="rId44"/>
    <p:sldId id="303" r:id="rId45"/>
    <p:sldId id="300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1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3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0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8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04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7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6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957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5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75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DCF2C-A776-9840-9457-C95B203DA417}" type="datetimeFigureOut">
              <a:rPr lang="pt-PT" smtClean="0"/>
              <a:t>19/04/2018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40C6572-6393-0047-9032-80346EF0087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3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3F43BDD-D2B2-2A40-A76D-5FD5E90A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5062" y="3638082"/>
            <a:ext cx="8637072" cy="977621"/>
          </a:xfrm>
        </p:spPr>
        <p:txBody>
          <a:bodyPr>
            <a:normAutofit/>
          </a:bodyPr>
          <a:lstStyle/>
          <a:p>
            <a:r>
              <a:rPr lang="pt-PT" sz="3600" dirty="0"/>
              <a:t>Smart Painting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59F13D-48F4-A847-A183-5C91F1F9E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156" y="443346"/>
            <a:ext cx="5553571" cy="1157131"/>
          </a:xfrm>
        </p:spPr>
        <p:txBody>
          <a:bodyPr>
            <a:normAutofit/>
          </a:bodyPr>
          <a:lstStyle/>
          <a:p>
            <a:pPr algn="ctr"/>
            <a:r>
              <a:rPr lang="pt-PT" sz="2400" dirty="0">
                <a:solidFill>
                  <a:schemeClr val="accent4">
                    <a:lumMod val="50000"/>
                  </a:schemeClr>
                </a:solidFill>
              </a:rPr>
              <a:t>Unidade Curricular de Laboratórios de Informática </a:t>
            </a:r>
            <a:r>
              <a:rPr lang="pt-PT" sz="2400" dirty="0" err="1">
                <a:solidFill>
                  <a:schemeClr val="accent4">
                    <a:lumMod val="50000"/>
                  </a:schemeClr>
                </a:solidFill>
              </a:rPr>
              <a:t>Iv</a:t>
            </a:r>
            <a:br>
              <a:rPr lang="pt-PT" sz="1800" dirty="0"/>
            </a:br>
            <a:r>
              <a:rPr lang="pt-PT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Ano Lectivo 2017/2018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809D8-9290-0342-B137-43D5D992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9" y="443346"/>
            <a:ext cx="2413000" cy="1219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DED06D-ABC4-B941-949B-BAE2CBE30515}"/>
              </a:ext>
            </a:extLst>
          </p:cNvPr>
          <p:cNvSpPr txBox="1"/>
          <p:nvPr/>
        </p:nvSpPr>
        <p:spPr>
          <a:xfrm>
            <a:off x="1006269" y="1816925"/>
            <a:ext cx="28175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PT" altLang="pt-PT" sz="105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Universidade do Minho</a:t>
            </a:r>
            <a:endParaRPr lang="pt-PT" altLang="pt-PT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050" dirty="0">
                <a:solidFill>
                  <a:srgbClr val="A6A6A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Mestrado Integrado em Engenharia Informática</a:t>
            </a:r>
            <a:endParaRPr lang="pt-PT" altLang="pt-PT" sz="10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3FAAB-0E66-A94A-B0B6-6160E0E87025}"/>
              </a:ext>
            </a:extLst>
          </p:cNvPr>
          <p:cNvSpPr txBox="1"/>
          <p:nvPr/>
        </p:nvSpPr>
        <p:spPr>
          <a:xfrm>
            <a:off x="2415062" y="4611905"/>
            <a:ext cx="3954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Cesário Miguel – A73883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João Gomes –  A74033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Nadine Oliveira – A75614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Ricardo Cardante – A75368 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Tiago Fraga - A74092</a:t>
            </a:r>
          </a:p>
        </p:txBody>
      </p:sp>
    </p:spTree>
    <p:extLst>
      <p:ext uri="{BB962C8B-B14F-4D97-AF65-F5344CB8AC3E}">
        <p14:creationId xmlns:p14="http://schemas.microsoft.com/office/powerpoint/2010/main" val="2224563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6502F-3264-C04B-8080-B34F914B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04" y="1334541"/>
            <a:ext cx="9605635" cy="1059305"/>
          </a:xfrm>
        </p:spPr>
        <p:txBody>
          <a:bodyPr/>
          <a:lstStyle/>
          <a:p>
            <a:r>
              <a:rPr lang="pt-PT" dirty="0"/>
              <a:t>Identificação dos recursos necessários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FCAFCE-3480-504C-BA0F-8EE234ED10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PT" i="1" dirty="0"/>
              <a:t>ROBBIALAC;</a:t>
            </a:r>
          </a:p>
          <a:p>
            <a:r>
              <a:rPr lang="pt-PT" i="1" dirty="0"/>
              <a:t>CIN;</a:t>
            </a:r>
          </a:p>
          <a:p>
            <a:r>
              <a:rPr lang="pt-PT" i="1" dirty="0"/>
              <a:t>SOTINCO;</a:t>
            </a:r>
          </a:p>
          <a:p>
            <a:r>
              <a:rPr lang="pt-PT" dirty="0"/>
              <a:t>Formar parcerias;</a:t>
            </a:r>
          </a:p>
          <a:p>
            <a:r>
              <a:rPr lang="pt-PT" dirty="0"/>
              <a:t>Trabalhadores Qualificados;</a:t>
            </a:r>
          </a:p>
          <a:p>
            <a:r>
              <a:rPr lang="pt-PT" dirty="0"/>
              <a:t>API’s de Redes Sociais;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74D1A0F-5452-A745-BA90-1E17F7A6F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Ferramentas do Projecto:</a:t>
            </a:r>
          </a:p>
          <a:p>
            <a:pPr lvl="1"/>
            <a:r>
              <a:rPr lang="pt-PT" i="1" dirty="0"/>
              <a:t>Microsoft Project</a:t>
            </a:r>
            <a:r>
              <a:rPr lang="pt-PT" dirty="0"/>
              <a:t> </a:t>
            </a:r>
          </a:p>
          <a:p>
            <a:pPr lvl="1"/>
            <a:r>
              <a:rPr lang="pt-PT" i="1" dirty="0"/>
              <a:t>Microsoft Word;</a:t>
            </a:r>
          </a:p>
          <a:p>
            <a:pPr lvl="1"/>
            <a:r>
              <a:rPr lang="pt-PT" i="1" dirty="0"/>
              <a:t>Microsoft PowerPoint;</a:t>
            </a:r>
          </a:p>
          <a:p>
            <a:pPr lvl="1"/>
            <a:r>
              <a:rPr lang="pt-PT" i="1" dirty="0"/>
              <a:t>Visual Paradigm;</a:t>
            </a:r>
          </a:p>
          <a:p>
            <a:pPr lvl="1"/>
            <a:r>
              <a:rPr lang="pt-PT" i="1" dirty="0"/>
              <a:t>Microsoft SQL Server;</a:t>
            </a:r>
          </a:p>
          <a:p>
            <a:pPr lvl="1"/>
            <a:r>
              <a:rPr lang="pt-PT" i="1" dirty="0"/>
              <a:t>Microsoft Visual Studio;</a:t>
            </a:r>
          </a:p>
          <a:p>
            <a:pPr lvl="1"/>
            <a:r>
              <a:rPr lang="pt-PT" i="1" dirty="0"/>
              <a:t>Microsoft .NET C#;</a:t>
            </a:r>
          </a:p>
          <a:p>
            <a:pPr lvl="1"/>
            <a:r>
              <a:rPr lang="pt-PT" i="1" dirty="0"/>
              <a:t>Bing Maps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14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0A73F-9F9F-914E-BBD2-F0097ECA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74016"/>
            <a:ext cx="9605635" cy="1059305"/>
          </a:xfrm>
        </p:spPr>
        <p:txBody>
          <a:bodyPr/>
          <a:lstStyle/>
          <a:p>
            <a:r>
              <a:rPr lang="pt-PT" dirty="0"/>
              <a:t>Maquete do sistema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81EA243-CCE8-424E-A04A-34EFF63C3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3137" y="2141126"/>
            <a:ext cx="5687149" cy="3194030"/>
          </a:xfrm>
        </p:spPr>
      </p:pic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A2A0C2B-D702-5445-A025-5D8E791D9E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Três Camadas Independentes:</a:t>
            </a:r>
          </a:p>
          <a:p>
            <a:pPr lvl="1"/>
            <a:r>
              <a:rPr lang="pt-PT" dirty="0"/>
              <a:t>Apresentação;</a:t>
            </a:r>
          </a:p>
          <a:p>
            <a:pPr lvl="1"/>
            <a:r>
              <a:rPr lang="pt-PT" dirty="0"/>
              <a:t>Negócio;</a:t>
            </a:r>
          </a:p>
          <a:p>
            <a:pPr lvl="1"/>
            <a:r>
              <a:rPr lang="pt-PT" dirty="0"/>
              <a:t>Dados;</a:t>
            </a:r>
          </a:p>
          <a:p>
            <a:pPr marL="457200" lvl="1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693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DD070-CA79-D14B-B749-48045DF2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969" y="1329136"/>
            <a:ext cx="9603275" cy="1049235"/>
          </a:xfrm>
        </p:spPr>
        <p:txBody>
          <a:bodyPr/>
          <a:lstStyle/>
          <a:p>
            <a:r>
              <a:rPr lang="pt-PT" dirty="0"/>
              <a:t>Medidas de sucesso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523477-7C09-B641-834A-7F1A55B20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t-PT" dirty="0"/>
              <a:t>Decorrido um ano após o lançamento atingir:</a:t>
            </a:r>
          </a:p>
          <a:p>
            <a:pPr lvl="0"/>
            <a:r>
              <a:rPr lang="pt-PT" dirty="0"/>
              <a:t>1000 serviços contratados;</a:t>
            </a:r>
          </a:p>
          <a:p>
            <a:pPr lvl="0"/>
            <a:r>
              <a:rPr lang="pt-PT" dirty="0"/>
              <a:t>Aumentar em 40% o número de Pintores;</a:t>
            </a:r>
          </a:p>
          <a:p>
            <a:pPr lvl="0"/>
            <a:r>
              <a:rPr lang="pt-PT" dirty="0"/>
              <a:t>Conseguir angariar, pelo menos, mais um parceiro de Tintas;</a:t>
            </a:r>
          </a:p>
          <a:p>
            <a:pPr lvl="0"/>
            <a:r>
              <a:rPr lang="pt-PT" dirty="0"/>
              <a:t>Atingir um lucro de 50 000 euros.</a:t>
            </a:r>
          </a:p>
          <a:p>
            <a:pPr marL="0" lvl="0" indent="0">
              <a:buNone/>
            </a:pPr>
            <a:r>
              <a:rPr lang="pt-PT" dirty="0"/>
              <a:t>Longo Prazo :</a:t>
            </a:r>
          </a:p>
          <a:p>
            <a:pPr lvl="0"/>
            <a:r>
              <a:rPr lang="pt-PT" dirty="0"/>
              <a:t>Expandir a área de atuação, para as duas grandes cidades nacionais, Porto e Lisboa.</a:t>
            </a:r>
          </a:p>
          <a:p>
            <a:pPr lvl="0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038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92ECA-BD3D-B64C-8731-CDF86FA8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65694"/>
            <a:ext cx="9603275" cy="1049235"/>
          </a:xfrm>
        </p:spPr>
        <p:txBody>
          <a:bodyPr/>
          <a:lstStyle/>
          <a:p>
            <a:r>
              <a:rPr lang="pt-PT" dirty="0"/>
              <a:t>Plano de desenvolvimento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875B9A0-5D5C-A747-88C3-80D95E964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793" y="1980497"/>
            <a:ext cx="10601943" cy="3919941"/>
          </a:xfrm>
        </p:spPr>
      </p:pic>
    </p:spTree>
    <p:extLst>
      <p:ext uri="{BB962C8B-B14F-4D97-AF65-F5344CB8AC3E}">
        <p14:creationId xmlns:p14="http://schemas.microsoft.com/office/powerpoint/2010/main" val="6718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04EE3-127D-4D6F-8BB1-0D6E4AB4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21660A-B89F-4683-9736-A0C4F77C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Na aplicação móvel existem dois tipos de utilizador – clientes e pintores – ambos com distintas funções.</a:t>
            </a:r>
          </a:p>
          <a:p>
            <a:r>
              <a:rPr lang="pt-PT" dirty="0"/>
              <a:t>O proprietário do negócio terá acesso a um site no browser de forma a controlar todo o negócio com funções completamente distintas dos visados em cima.</a:t>
            </a:r>
          </a:p>
        </p:txBody>
      </p:sp>
    </p:spTree>
    <p:extLst>
      <p:ext uri="{BB962C8B-B14F-4D97-AF65-F5344CB8AC3E}">
        <p14:creationId xmlns:p14="http://schemas.microsoft.com/office/powerpoint/2010/main" val="295284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46225-2307-4EEC-BEA9-AD63663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Requisitos do Utilizador – Funções do Cliente</a:t>
            </a:r>
            <a:br>
              <a:rPr lang="pt-PT" dirty="0"/>
            </a:br>
            <a:r>
              <a:rPr lang="pt-PT" dirty="0"/>
              <a:t>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F5B11D5-0FA3-494A-9933-A606876130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Registo e Login;</a:t>
            </a:r>
          </a:p>
          <a:p>
            <a:r>
              <a:rPr lang="pt-PT" dirty="0"/>
              <a:t>Agendar serviço a ser executado no imediato;</a:t>
            </a:r>
          </a:p>
          <a:p>
            <a:r>
              <a:rPr lang="pt-PT" dirty="0"/>
              <a:t>Reserva de serviço para uma determinada data onde pode;</a:t>
            </a:r>
          </a:p>
          <a:p>
            <a:r>
              <a:rPr lang="pt-PT" dirty="0"/>
              <a:t>Escolher Pintor (Caso Reserve o serviço);</a:t>
            </a:r>
          </a:p>
          <a:p>
            <a:r>
              <a:rPr lang="pt-PT" dirty="0"/>
              <a:t>Escolher Método de Pagamento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993198F-61E2-42D0-B592-A69CAA59DF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Classificar Serviço através de fotos, comentários e numeração;</a:t>
            </a:r>
          </a:p>
          <a:p>
            <a:r>
              <a:rPr lang="pt-PT" dirty="0"/>
              <a:t>Aceder ao Perfil pessoal de forma a visualizar faturas passadas;</a:t>
            </a:r>
          </a:p>
          <a:p>
            <a:r>
              <a:rPr lang="pt-PT" dirty="0"/>
              <a:t>Visualizar Perfil do Pintor;</a:t>
            </a:r>
          </a:p>
          <a:p>
            <a:r>
              <a:rPr lang="pt-PT" dirty="0"/>
              <a:t>Adicionar Pintores a lista de Favoritos;</a:t>
            </a:r>
          </a:p>
          <a:p>
            <a:r>
              <a:rPr lang="pt-PT" dirty="0"/>
              <a:t>Partilhar o serviço/avaliação nas redes sociais.</a:t>
            </a:r>
          </a:p>
        </p:txBody>
      </p:sp>
    </p:spTree>
    <p:extLst>
      <p:ext uri="{BB962C8B-B14F-4D97-AF65-F5344CB8AC3E}">
        <p14:creationId xmlns:p14="http://schemas.microsoft.com/office/powerpoint/2010/main" val="287067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A4DC1-02F4-4065-B7FD-17ED6784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Utilizador – Funções do Pintor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FC3FE32-A757-4D91-90BA-8FE278798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/>
              <a:t>Efetuar Login;</a:t>
            </a:r>
          </a:p>
          <a:p>
            <a:r>
              <a:rPr lang="pt-PT" dirty="0"/>
              <a:t>Aceder ao Perfil pessoal, podendo visualizar as avaliações;</a:t>
            </a:r>
          </a:p>
          <a:p>
            <a:r>
              <a:rPr lang="pt-PT" dirty="0"/>
              <a:t>Visualizar Registo de Serviços efetuados;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39CD4E1-6BE2-4D70-9A10-8F69A2A17D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PT" dirty="0"/>
              <a:t>Visualizar as marcações agendadas;</a:t>
            </a:r>
          </a:p>
          <a:p>
            <a:r>
              <a:rPr lang="pt-PT" dirty="0"/>
              <a:t>Aceder ao serviço de GPS;</a:t>
            </a:r>
          </a:p>
          <a:p>
            <a:r>
              <a:rPr lang="pt-PT" dirty="0"/>
              <a:t>Alterar estado de disponibilidade, importante para a marcação de serviço na hora.</a:t>
            </a:r>
          </a:p>
        </p:txBody>
      </p:sp>
    </p:spTree>
    <p:extLst>
      <p:ext uri="{BB962C8B-B14F-4D97-AF65-F5344CB8AC3E}">
        <p14:creationId xmlns:p14="http://schemas.microsoft.com/office/powerpoint/2010/main" val="259105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E6AF6-4306-4EA4-9A6B-0A19C3E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Requisitos do Utilizador – Funções do Proprietário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DA9BD2-D8F4-4ED4-9CCE-B941BD3D8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Efetuar Login;</a:t>
            </a:r>
          </a:p>
          <a:p>
            <a:r>
              <a:rPr lang="pt-PT" dirty="0"/>
              <a:t>Adicionar Trabalhadores;</a:t>
            </a:r>
          </a:p>
          <a:p>
            <a:r>
              <a:rPr lang="pt-PT" dirty="0"/>
              <a:t>Remover Trabalhadores;</a:t>
            </a:r>
          </a:p>
          <a:p>
            <a:r>
              <a:rPr lang="pt-PT" dirty="0"/>
              <a:t>Editar lista de Materiais;</a:t>
            </a:r>
          </a:p>
          <a:p>
            <a:r>
              <a:rPr lang="pt-PT" dirty="0"/>
              <a:t>Visualizar marcações agendadas;</a:t>
            </a:r>
          </a:p>
          <a:p>
            <a:r>
              <a:rPr lang="pt-PT" dirty="0"/>
              <a:t>Editar Preço dos Materiais.</a:t>
            </a:r>
          </a:p>
        </p:txBody>
      </p:sp>
    </p:spTree>
    <p:extLst>
      <p:ext uri="{BB962C8B-B14F-4D97-AF65-F5344CB8AC3E}">
        <p14:creationId xmlns:p14="http://schemas.microsoft.com/office/powerpoint/2010/main" val="394936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A5612-0B28-4125-9E5B-9283AAC3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Funcionais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5BC9560-1CC9-4A55-A406-DE419D90E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PT" dirty="0"/>
              <a:t>Registo:</a:t>
            </a:r>
          </a:p>
          <a:p>
            <a:r>
              <a:rPr lang="pt-PT" dirty="0"/>
              <a:t>De modo a manter a distinção entre cliente, pintor e proprietário, implica obrigatoriamente a criação de diferentes perfis para os diferentes tipos de utilizadores de modo a separar as diversas funcionalidades;</a:t>
            </a:r>
          </a:p>
          <a:p>
            <a:r>
              <a:rPr lang="pt-PT" dirty="0"/>
              <a:t>Como o sistema oferece a capacidade de efetuar o registo através das redes sociais, este será feito usando as </a:t>
            </a:r>
            <a:r>
              <a:rPr lang="pt-PT" dirty="0" err="1"/>
              <a:t>API´s</a:t>
            </a:r>
            <a:r>
              <a:rPr lang="pt-PT" dirty="0"/>
              <a:t> de Facebook, etc. Este ponto tem como objetivo extrair a foto principal, o nome, o email.</a:t>
            </a:r>
          </a:p>
          <a:p>
            <a:r>
              <a:rPr lang="pt-PT" dirty="0"/>
              <a:t>Todos os utilizadores têm de estar devidamente autenticados para exercer as respetivas funções.</a:t>
            </a:r>
          </a:p>
          <a:p>
            <a:r>
              <a:rPr lang="pt-PT" dirty="0"/>
              <a:t>o As permissões serão geridas pelo sistema gestor de base de dados (SGBD) que será responsável pela atribuição das funções definidas, para cada tipo de utilizador.</a:t>
            </a:r>
          </a:p>
        </p:txBody>
      </p:sp>
    </p:spTree>
    <p:extLst>
      <p:ext uri="{BB962C8B-B14F-4D97-AF65-F5344CB8AC3E}">
        <p14:creationId xmlns:p14="http://schemas.microsoft.com/office/powerpoint/2010/main" val="359163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81DBA-39BF-4424-8202-86B232D1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BE6578-AF86-42C2-BF9F-39854940D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Marcação:</a:t>
            </a:r>
          </a:p>
          <a:p>
            <a:r>
              <a:rPr lang="pt-PT" dirty="0"/>
              <a:t>Consoante a escolha do local de serviço (Interior/Exterior) é retirada da base dados as tintas correspondentes ao pedido efetuado;</a:t>
            </a:r>
          </a:p>
          <a:p>
            <a:r>
              <a:rPr lang="pt-PT" dirty="0"/>
              <a:t>É efetuada uma filtragem ao catálogo acima descrito consoante o tipo de superfície;</a:t>
            </a:r>
          </a:p>
          <a:p>
            <a:r>
              <a:rPr lang="pt-PT" dirty="0"/>
              <a:t>Após ser indicado o tamanho é apresentando a lista de tintas disponíveis para o pedido selecionado.</a:t>
            </a:r>
          </a:p>
          <a:p>
            <a:r>
              <a:rPr lang="pt-PT" dirty="0"/>
              <a:t>É calculado o preço consoante as escolhas efetuadas e apresentado ao cliente.</a:t>
            </a:r>
          </a:p>
        </p:txBody>
      </p:sp>
    </p:spTree>
    <p:extLst>
      <p:ext uri="{BB962C8B-B14F-4D97-AF65-F5344CB8AC3E}">
        <p14:creationId xmlns:p14="http://schemas.microsoft.com/office/powerpoint/2010/main" val="422773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5865C-90A4-6641-8443-4A6F1828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88" y="1334541"/>
            <a:ext cx="9605635" cy="1059305"/>
          </a:xfrm>
        </p:spPr>
        <p:txBody>
          <a:bodyPr/>
          <a:lstStyle/>
          <a:p>
            <a:r>
              <a:rPr lang="pt-PT" dirty="0"/>
              <a:t>Resumo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A9B139-FF81-7841-8D3D-6A2B3BF64E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/>
              <a:t>Fase 1 </a:t>
            </a:r>
          </a:p>
          <a:p>
            <a:r>
              <a:rPr lang="pt-PT" dirty="0"/>
              <a:t>Requisitos do Utilizador</a:t>
            </a:r>
          </a:p>
          <a:p>
            <a:r>
              <a:rPr lang="pt-PT" dirty="0"/>
              <a:t>Requisitos do Sistema</a:t>
            </a:r>
          </a:p>
          <a:p>
            <a:r>
              <a:rPr lang="pt-PT" dirty="0"/>
              <a:t>Modelo de Domínio</a:t>
            </a:r>
          </a:p>
          <a:p>
            <a:r>
              <a:rPr lang="pt-PT" dirty="0"/>
              <a:t>Modelo de Use Cases</a:t>
            </a:r>
          </a:p>
          <a:p>
            <a:r>
              <a:rPr lang="pt-PT" dirty="0"/>
              <a:t>Especificação de Use Cases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BE98BA3-B0BA-D64D-923A-8946D788F3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PT" dirty="0"/>
              <a:t>Diagrama de Sequência de Use Case</a:t>
            </a:r>
          </a:p>
          <a:p>
            <a:r>
              <a:rPr lang="pt-PT" dirty="0"/>
              <a:t>Diagrama de Sequência de Subsistemas</a:t>
            </a:r>
          </a:p>
          <a:p>
            <a:r>
              <a:rPr lang="pt-PT" dirty="0"/>
              <a:t>Diagrama de Classes</a:t>
            </a:r>
          </a:p>
          <a:p>
            <a:r>
              <a:rPr lang="pt-PT" dirty="0"/>
              <a:t>Modelo Conceptual</a:t>
            </a:r>
          </a:p>
          <a:p>
            <a:r>
              <a:rPr lang="pt-PT" dirty="0"/>
              <a:t>Modelo Lógico</a:t>
            </a:r>
          </a:p>
          <a:p>
            <a:r>
              <a:rPr lang="pt-PT" dirty="0"/>
              <a:t>Mockups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772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EDA13-3490-401A-8E0F-BD82040E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B28623-D0F7-474B-8085-2495AD336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Pagamento e Serviço:</a:t>
            </a:r>
          </a:p>
          <a:p>
            <a:r>
              <a:rPr lang="pt-PT" dirty="0"/>
              <a:t>Após a marcação de serviço que fique concluída com o devido pagamento, o serviço fica definitivamente agendado, sendo adicionado ao perfil do trabalhador em causa e notificando o cliente com um aviso.</a:t>
            </a:r>
          </a:p>
          <a:p>
            <a:r>
              <a:rPr lang="pt-PT" dirty="0"/>
              <a:t>Após o pagamento a fatura é enviada por email e </a:t>
            </a:r>
            <a:r>
              <a:rPr lang="pt-PT"/>
              <a:t>adicionada ao perfil </a:t>
            </a:r>
            <a:r>
              <a:rPr lang="pt-PT" dirty="0"/>
              <a:t>do cliente, para ser visualizada mais tarde.</a:t>
            </a:r>
          </a:p>
        </p:txBody>
      </p:sp>
    </p:spTree>
    <p:extLst>
      <p:ext uri="{BB962C8B-B14F-4D97-AF65-F5344CB8AC3E}">
        <p14:creationId xmlns:p14="http://schemas.microsoft.com/office/powerpoint/2010/main" val="73188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8AC91-CD63-4024-8ED8-528C7348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2D9612-ED0D-4E9F-AEC8-0B247BE4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dirty="0"/>
              <a:t>Avaliação:</a:t>
            </a:r>
          </a:p>
          <a:p>
            <a:r>
              <a:rPr lang="pt-PT" dirty="0"/>
              <a:t>Como o sistema oferece a capacidade de efetuar partilha de comentários e avaliações através das redes sociais, este será feito usando as </a:t>
            </a:r>
            <a:r>
              <a:rPr lang="pt-PT" dirty="0" err="1"/>
              <a:t>API´s</a:t>
            </a:r>
            <a:r>
              <a:rPr lang="pt-PT" dirty="0"/>
              <a:t> de Facebook, etc., de modo a realizar uma partilha confiável e segura;</a:t>
            </a:r>
          </a:p>
          <a:p>
            <a:r>
              <a:rPr lang="pt-PT" dirty="0"/>
              <a:t>Após o utilizador aceder ao perfil do trabalhador, e indicar o número da avaliação, comentário e caso pretenda adicionar uma ou mais fotografias, estas são adicionadas ao perfil do pintor e consequentemente na base de dados;</a:t>
            </a:r>
          </a:p>
          <a:p>
            <a:r>
              <a:rPr lang="pt-PT" dirty="0"/>
              <a:t>Caso o cliente adicione um trabalhador aos seus favoritos, o sistema adiciona o nome do trabalhador a lista de favoritos presente no perfil do cliente;</a:t>
            </a:r>
          </a:p>
        </p:txBody>
      </p:sp>
    </p:spTree>
    <p:extLst>
      <p:ext uri="{BB962C8B-B14F-4D97-AF65-F5344CB8AC3E}">
        <p14:creationId xmlns:p14="http://schemas.microsoft.com/office/powerpoint/2010/main" val="375753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0927C-B051-4ABC-9FA6-651EF331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E46B30-9536-4847-A71E-97E3970D0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Proprietário:</a:t>
            </a:r>
          </a:p>
          <a:p>
            <a:r>
              <a:rPr lang="pt-PT" dirty="0"/>
              <a:t>De modo a apagar um trabalhador é necessário que este já esteja registado no sistema, eliminando, assim, todos os dados relativos a este trabalhador do sistema;</a:t>
            </a:r>
          </a:p>
          <a:p>
            <a:r>
              <a:rPr lang="pt-PT" dirty="0"/>
              <a:t>De modo a adicionar um trabalhador é necessário que este não esteja já registado;</a:t>
            </a:r>
          </a:p>
          <a:p>
            <a:r>
              <a:rPr lang="pt-PT" dirty="0"/>
              <a:t>De modo a alterar a lista de materiais o proprietário se pretender adicionar terá de indicar a marca, o nome e uma fotografia e preço;</a:t>
            </a:r>
          </a:p>
        </p:txBody>
      </p:sp>
    </p:spTree>
    <p:extLst>
      <p:ext uri="{BB962C8B-B14F-4D97-AF65-F5344CB8AC3E}">
        <p14:creationId xmlns:p14="http://schemas.microsoft.com/office/powerpoint/2010/main" val="358060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39C9E-1569-4BF5-B3FA-DF0EDF1C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Sistema – Requisitos Não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AE8C21-5B77-4A74-A766-4861FF5A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utilizador tem de ter equipamento capaz de suportar as funcionalidades de GPS;</a:t>
            </a:r>
          </a:p>
        </p:txBody>
      </p:sp>
    </p:spTree>
    <p:extLst>
      <p:ext uri="{BB962C8B-B14F-4D97-AF65-F5344CB8AC3E}">
        <p14:creationId xmlns:p14="http://schemas.microsoft.com/office/powerpoint/2010/main" val="10841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EF3EF-CCB7-47D5-8F23-D1A436FF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389784"/>
            <a:ext cx="9603275" cy="1049235"/>
          </a:xfrm>
        </p:spPr>
        <p:txBody>
          <a:bodyPr/>
          <a:lstStyle/>
          <a:p>
            <a:r>
              <a:rPr lang="pt-PT" dirty="0"/>
              <a:t>Modelo de Domínio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38C7147-D2FC-478D-8D52-AC6D97078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57" y="1129006"/>
            <a:ext cx="11864486" cy="500120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CFDC0D-2122-43DC-A2A7-EDCEA97C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833689"/>
            <a:ext cx="1004075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E5F34-CE67-4EC8-AD92-30E96E89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de Use Cases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5B2F7F4-070D-4AFD-87D6-599C0B50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189" y="1888462"/>
            <a:ext cx="7015621" cy="4165019"/>
          </a:xfrm>
        </p:spPr>
      </p:pic>
    </p:spTree>
    <p:extLst>
      <p:ext uri="{BB962C8B-B14F-4D97-AF65-F5344CB8AC3E}">
        <p14:creationId xmlns:p14="http://schemas.microsoft.com/office/powerpoint/2010/main" val="171819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F6A19-FD25-420B-898D-F6F2384F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21" y="249696"/>
            <a:ext cx="9603275" cy="1049235"/>
          </a:xfrm>
        </p:spPr>
        <p:txBody>
          <a:bodyPr/>
          <a:lstStyle/>
          <a:p>
            <a:r>
              <a:rPr lang="pt-PT" dirty="0"/>
              <a:t>Especificação de Use cases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80117F1-279E-45E2-A644-6B5BFE056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321" y="1002338"/>
            <a:ext cx="9963352" cy="501590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75A48EC-8515-4AAF-BE54-D2BD79A8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21" y="741656"/>
            <a:ext cx="1004075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50E9-39D0-45C2-A80F-72F1EEF0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51" y="149109"/>
            <a:ext cx="9605635" cy="972026"/>
          </a:xfrm>
        </p:spPr>
        <p:txBody>
          <a:bodyPr>
            <a:normAutofit fontScale="90000"/>
          </a:bodyPr>
          <a:lstStyle/>
          <a:p>
            <a:r>
              <a:rPr lang="pt-PT" dirty="0"/>
              <a:t>Diagrama de Sequência de Use Case – Marcar Serviço</a:t>
            </a:r>
            <a:br>
              <a:rPr lang="pt-PT" dirty="0"/>
            </a:b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84D24A7-CEEA-4AFE-80F1-79C8739DD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6989" y="1287652"/>
            <a:ext cx="9684109" cy="4683778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21DE3BC1-DBDC-4452-84F8-47CEA4CE0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91550" y="947219"/>
            <a:ext cx="9854986" cy="294837"/>
          </a:xfrm>
        </p:spPr>
      </p:pic>
    </p:spTree>
    <p:extLst>
      <p:ext uri="{BB962C8B-B14F-4D97-AF65-F5344CB8AC3E}">
        <p14:creationId xmlns:p14="http://schemas.microsoft.com/office/powerpoint/2010/main" val="341609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63A7A-82D0-4A69-9775-FD173CC0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Diagrama de Sequência de Use Case – Marcar Serviço </a:t>
            </a:r>
            <a:br>
              <a:rPr lang="pt-PT" dirty="0"/>
            </a:b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3F386EB-6ABA-4F60-8A35-6ADE17026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362" y="2437412"/>
            <a:ext cx="6324267" cy="1741336"/>
          </a:xfrm>
        </p:spPr>
      </p:pic>
    </p:spTree>
    <p:extLst>
      <p:ext uri="{BB962C8B-B14F-4D97-AF65-F5344CB8AC3E}">
        <p14:creationId xmlns:p14="http://schemas.microsoft.com/office/powerpoint/2010/main" val="2822586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C74F7-483A-4544-AD52-4985C89D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991" y="156268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pt-PT" dirty="0"/>
              <a:t>Diagrama de Sequência de Subsistemas – Marcar serviço</a:t>
            </a: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92B16D2-6E11-4193-8E47-9AA4E4D4B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1304014"/>
            <a:ext cx="9704102" cy="416174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3B3CEC-3D78-44DC-AC5D-BD8E623B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62" y="949614"/>
            <a:ext cx="1004075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F8FE3-8195-6D4B-8554-5D71CF4F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329136"/>
            <a:ext cx="9603275" cy="1049235"/>
          </a:xfrm>
        </p:spPr>
        <p:txBody>
          <a:bodyPr/>
          <a:lstStyle/>
          <a:p>
            <a:r>
              <a:rPr lang="pt-PT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2CDD766-8039-564A-8A5F-FE57B8D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Oferecer métodos de contratar serviços de Pintura diferentes dos Tradicionais;</a:t>
            </a:r>
          </a:p>
          <a:p>
            <a:r>
              <a:rPr lang="pt-PT" dirty="0"/>
              <a:t>Crescimento do Mercado Imobiliário na cidade de Braga;</a:t>
            </a:r>
          </a:p>
          <a:p>
            <a:r>
              <a:rPr lang="pt-PT" dirty="0"/>
              <a:t>Desenvolvimento de uma aplicação móvel que permita contratar serviços de pintura, de acordo com as preferências do Cliente.</a:t>
            </a:r>
          </a:p>
        </p:txBody>
      </p:sp>
    </p:spTree>
    <p:extLst>
      <p:ext uri="{BB962C8B-B14F-4D97-AF65-F5344CB8AC3E}">
        <p14:creationId xmlns:p14="http://schemas.microsoft.com/office/powerpoint/2010/main" val="2651046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9C784-38F1-4121-839B-23680A76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de Sequência de Subsistemas – Marcar serviço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30D8C09-4693-4B8B-80C6-C6B0D49CD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451840"/>
            <a:ext cx="9604375" cy="2578208"/>
          </a:xfrm>
        </p:spPr>
      </p:pic>
    </p:spTree>
    <p:extLst>
      <p:ext uri="{BB962C8B-B14F-4D97-AF65-F5344CB8AC3E}">
        <p14:creationId xmlns:p14="http://schemas.microsoft.com/office/powerpoint/2010/main" val="379010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98C49-6360-4D88-8D54-ABA7E1B2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920" y="1329136"/>
            <a:ext cx="9603275" cy="1049235"/>
          </a:xfrm>
        </p:spPr>
        <p:txBody>
          <a:bodyPr/>
          <a:lstStyle/>
          <a:p>
            <a:r>
              <a:rPr lang="pt-PT" dirty="0"/>
              <a:t>Diagrama de Classes – </a:t>
            </a:r>
            <a:r>
              <a:rPr lang="pt-PT" dirty="0" err="1"/>
              <a:t>Back</a:t>
            </a:r>
            <a:r>
              <a:rPr lang="pt-PT" dirty="0"/>
              <a:t> Office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5646F03-E99B-4F56-96F4-A99D2F12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949" y="2016125"/>
            <a:ext cx="8261405" cy="3851938"/>
          </a:xfrm>
        </p:spPr>
      </p:pic>
    </p:spTree>
    <p:extLst>
      <p:ext uri="{BB962C8B-B14F-4D97-AF65-F5344CB8AC3E}">
        <p14:creationId xmlns:p14="http://schemas.microsoft.com/office/powerpoint/2010/main" val="272857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749FE-1561-4E0D-B010-A796A8FC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920" y="1329136"/>
            <a:ext cx="9603275" cy="1049235"/>
          </a:xfrm>
        </p:spPr>
        <p:txBody>
          <a:bodyPr/>
          <a:lstStyle/>
          <a:p>
            <a:r>
              <a:rPr lang="pt-PT" dirty="0"/>
              <a:t>Diagrama de Classes – </a:t>
            </a:r>
            <a:r>
              <a:rPr lang="pt-PT" dirty="0" err="1"/>
              <a:t>Front</a:t>
            </a:r>
            <a:r>
              <a:rPr lang="pt-PT" dirty="0"/>
              <a:t> Office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78BBA55-9ED5-4386-A560-75490CACD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205" y="2016125"/>
            <a:ext cx="7251589" cy="3804230"/>
          </a:xfrm>
        </p:spPr>
      </p:pic>
    </p:spTree>
    <p:extLst>
      <p:ext uri="{BB962C8B-B14F-4D97-AF65-F5344CB8AC3E}">
        <p14:creationId xmlns:p14="http://schemas.microsoft.com/office/powerpoint/2010/main" val="3502137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F6C1E-A432-467C-9851-168CC2FB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1841"/>
            <a:ext cx="9603275" cy="1049235"/>
          </a:xfrm>
        </p:spPr>
        <p:txBody>
          <a:bodyPr/>
          <a:lstStyle/>
          <a:p>
            <a:r>
              <a:rPr lang="pt-PT" dirty="0"/>
              <a:t>Modelo Conceptual</a:t>
            </a:r>
            <a:br>
              <a:rPr lang="pt-PT" dirty="0"/>
            </a:b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915A44F-4F40-49DE-BA27-0FCA54CD2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374" y="2071783"/>
            <a:ext cx="6189454" cy="3774519"/>
          </a:xfrm>
        </p:spPr>
      </p:pic>
    </p:spTree>
    <p:extLst>
      <p:ext uri="{BB962C8B-B14F-4D97-AF65-F5344CB8AC3E}">
        <p14:creationId xmlns:p14="http://schemas.microsoft.com/office/powerpoint/2010/main" val="76732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22627-2127-4F36-B66C-128FA57F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920" y="1329136"/>
            <a:ext cx="9603275" cy="1049235"/>
          </a:xfrm>
        </p:spPr>
        <p:txBody>
          <a:bodyPr/>
          <a:lstStyle/>
          <a:p>
            <a:r>
              <a:rPr lang="pt-PT" dirty="0"/>
              <a:t>Modelo Lógico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0A01FB7-61EF-4D17-9335-E7BB3187F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731" y="2016124"/>
            <a:ext cx="7513983" cy="3857811"/>
          </a:xfrm>
        </p:spPr>
      </p:pic>
    </p:spTree>
    <p:extLst>
      <p:ext uri="{BB962C8B-B14F-4D97-AF65-F5344CB8AC3E}">
        <p14:creationId xmlns:p14="http://schemas.microsoft.com/office/powerpoint/2010/main" val="391421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971E2-080E-438E-8DAE-2D3129C2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328191"/>
            <a:ext cx="9605635" cy="1059305"/>
          </a:xfrm>
        </p:spPr>
        <p:txBody>
          <a:bodyPr/>
          <a:lstStyle/>
          <a:p>
            <a:r>
              <a:rPr lang="pt-PT" dirty="0"/>
              <a:t>Mockups - Login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5DD4C03-6BEF-48F3-BCA9-7B26F106F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3410" y="2011363"/>
            <a:ext cx="1933804" cy="3448050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5AC3470-4113-44E9-9E19-FA27AE163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68300" y="2017713"/>
            <a:ext cx="1935424" cy="3441700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963093E-8612-4830-A946-D0B57708B60F}"/>
              </a:ext>
            </a:extLst>
          </p:cNvPr>
          <p:cNvSpPr txBox="1"/>
          <p:nvPr/>
        </p:nvSpPr>
        <p:spPr>
          <a:xfrm>
            <a:off x="2803410" y="5612932"/>
            <a:ext cx="193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Cliente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5D997B-0937-4B1D-83CD-B134D7EDCAEE}"/>
              </a:ext>
            </a:extLst>
          </p:cNvPr>
          <p:cNvSpPr txBox="1"/>
          <p:nvPr/>
        </p:nvSpPr>
        <p:spPr>
          <a:xfrm>
            <a:off x="7812094" y="5612932"/>
            <a:ext cx="189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Pintor</a:t>
            </a:r>
          </a:p>
        </p:txBody>
      </p:sp>
    </p:spTree>
    <p:extLst>
      <p:ext uri="{BB962C8B-B14F-4D97-AF65-F5344CB8AC3E}">
        <p14:creationId xmlns:p14="http://schemas.microsoft.com/office/powerpoint/2010/main" val="425726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71B7B-BE41-48B2-8D31-9734FD70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66065"/>
            <a:ext cx="9605635" cy="1059305"/>
          </a:xfrm>
        </p:spPr>
        <p:txBody>
          <a:bodyPr/>
          <a:lstStyle/>
          <a:p>
            <a:r>
              <a:rPr lang="pt-PT" dirty="0"/>
              <a:t>Mockups - Menu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AAD0C771-25D9-450C-A57B-BF16D3650E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6934" y="2011363"/>
            <a:ext cx="1946756" cy="3448050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F37292E-7241-4748-9C5E-A2F6A7F1F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4080" y="2017713"/>
            <a:ext cx="1923865" cy="34417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E2292A-3E58-43D5-9BEF-FA64905C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91" y="5559292"/>
            <a:ext cx="1932599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4983863-C3F5-4CBD-8D16-08A00FA2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021" y="5556243"/>
            <a:ext cx="1889924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012C3-E11D-458F-8189-DE87440F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194503"/>
            <a:ext cx="9605635" cy="1059305"/>
          </a:xfrm>
        </p:spPr>
        <p:txBody>
          <a:bodyPr/>
          <a:lstStyle/>
          <a:p>
            <a:r>
              <a:rPr lang="pt-PT" dirty="0"/>
              <a:t>Mockups – Menu de Opções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1CDE095E-62B2-4060-8D61-F77287111E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7670" y="2010813"/>
            <a:ext cx="1938064" cy="3448050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ECA6BADF-EDA9-442E-9B76-87F0B436E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0033" y="2017713"/>
            <a:ext cx="1931958" cy="34417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0CCFD2-4562-47B2-9957-A32E9E7B1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281" y="5559292"/>
            <a:ext cx="1932599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4569D5-7406-4DE8-B24D-037FFE889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067" y="5553196"/>
            <a:ext cx="1889924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5B927F-F372-4707-ACD7-921300E8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939"/>
            <a:ext cx="9603275" cy="1049235"/>
          </a:xfrm>
        </p:spPr>
        <p:txBody>
          <a:bodyPr/>
          <a:lstStyle/>
          <a:p>
            <a:r>
              <a:rPr lang="pt-PT" dirty="0"/>
              <a:t>Mockups – Agendar Serviço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F2738DC8-8E3F-4048-93E5-FC50F63A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9303" y="2016125"/>
            <a:ext cx="1947718" cy="3449638"/>
          </a:xfrm>
        </p:spPr>
      </p:pic>
    </p:spTree>
    <p:extLst>
      <p:ext uri="{BB962C8B-B14F-4D97-AF65-F5344CB8AC3E}">
        <p14:creationId xmlns:p14="http://schemas.microsoft.com/office/powerpoint/2010/main" val="151180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275CA-ED45-44F4-90BE-524153C12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182"/>
            <a:ext cx="9603275" cy="1049235"/>
          </a:xfrm>
        </p:spPr>
        <p:txBody>
          <a:bodyPr/>
          <a:lstStyle/>
          <a:p>
            <a:r>
              <a:rPr lang="pt-PT" dirty="0"/>
              <a:t>Mockups – Menu do Cliente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603ACA8-4375-4362-92FE-11B0E0CA2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0352" y="2016125"/>
            <a:ext cx="1945621" cy="3449638"/>
          </a:xfrm>
        </p:spPr>
      </p:pic>
    </p:spTree>
    <p:extLst>
      <p:ext uri="{BB962C8B-B14F-4D97-AF65-F5344CB8AC3E}">
        <p14:creationId xmlns:p14="http://schemas.microsoft.com/office/powerpoint/2010/main" val="365229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AC6A4-E5F6-7F42-B6C1-65FE9475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5695"/>
            <a:ext cx="9603275" cy="1049235"/>
          </a:xfrm>
        </p:spPr>
        <p:txBody>
          <a:bodyPr/>
          <a:lstStyle/>
          <a:p>
            <a:r>
              <a:rPr lang="pt-PT" dirty="0"/>
              <a:t>Apresentação do Caso de estudo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30F1A85-016A-2546-AF2A-562FA4E3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Interface do Utilizador – Móvel</a:t>
            </a:r>
          </a:p>
          <a:p>
            <a:endParaRPr lang="pt-PT" dirty="0"/>
          </a:p>
          <a:p>
            <a:r>
              <a:rPr lang="pt-PT" dirty="0"/>
              <a:t>Interface do Pintor - Móvel</a:t>
            </a:r>
          </a:p>
          <a:p>
            <a:endParaRPr lang="pt-PT" dirty="0"/>
          </a:p>
          <a:p>
            <a:r>
              <a:rPr lang="pt-PT" dirty="0"/>
              <a:t>Interface do Proprietário - Browser</a:t>
            </a:r>
          </a:p>
        </p:txBody>
      </p:sp>
    </p:spTree>
    <p:extLst>
      <p:ext uri="{BB962C8B-B14F-4D97-AF65-F5344CB8AC3E}">
        <p14:creationId xmlns:p14="http://schemas.microsoft.com/office/powerpoint/2010/main" val="656626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4B649-99F7-4243-833E-0F860AE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18356"/>
            <a:ext cx="9605635" cy="1059305"/>
          </a:xfrm>
        </p:spPr>
        <p:txBody>
          <a:bodyPr/>
          <a:lstStyle/>
          <a:p>
            <a:r>
              <a:rPr lang="pt-PT" dirty="0"/>
              <a:t>Mockups – Menu Do Cliente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BC4EB861-1CAB-4484-8739-2674A4C85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58332" y="2017713"/>
            <a:ext cx="1955361" cy="3441700"/>
          </a:xfr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4E54135F-5E2A-4B60-A119-3E9A83803E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97485" y="2011363"/>
            <a:ext cx="1945654" cy="3448050"/>
          </a:xfrm>
        </p:spPr>
      </p:pic>
    </p:spTree>
    <p:extLst>
      <p:ext uri="{BB962C8B-B14F-4D97-AF65-F5344CB8AC3E}">
        <p14:creationId xmlns:p14="http://schemas.microsoft.com/office/powerpoint/2010/main" val="979187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C1C11-306F-4C9F-AD48-8C0EBA56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10406"/>
            <a:ext cx="9605635" cy="1059305"/>
          </a:xfrm>
        </p:spPr>
        <p:txBody>
          <a:bodyPr/>
          <a:lstStyle/>
          <a:p>
            <a:r>
              <a:rPr lang="pt-PT" dirty="0"/>
              <a:t>Mockups – Menu Do Pintor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9CA3AA89-7EF9-418D-8779-E9E0B60250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00548" y="2011363"/>
            <a:ext cx="1939528" cy="3448050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630C61C6-5E70-4CCE-88E0-6FE796A54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2890" y="2017713"/>
            <a:ext cx="1926245" cy="3441700"/>
          </a:xfrm>
        </p:spPr>
      </p:pic>
    </p:spTree>
    <p:extLst>
      <p:ext uri="{BB962C8B-B14F-4D97-AF65-F5344CB8AC3E}">
        <p14:creationId xmlns:p14="http://schemas.microsoft.com/office/powerpoint/2010/main" val="404966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D1082-6360-4702-B9C9-B78D2B88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26308"/>
            <a:ext cx="9605635" cy="1059305"/>
          </a:xfrm>
        </p:spPr>
        <p:txBody>
          <a:bodyPr/>
          <a:lstStyle/>
          <a:p>
            <a:r>
              <a:rPr lang="pt-PT" dirty="0"/>
              <a:t>Mockups – Proprietário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81E6481-E19B-472B-BC45-CE2A3C0D9B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226635"/>
            <a:ext cx="4645025" cy="3017506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F244A799-9DDC-4A56-AFAC-495E3B369D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222508"/>
            <a:ext cx="4645025" cy="3032110"/>
          </a:xfrm>
        </p:spPr>
      </p:pic>
    </p:spTree>
    <p:extLst>
      <p:ext uri="{BB962C8B-B14F-4D97-AF65-F5344CB8AC3E}">
        <p14:creationId xmlns:p14="http://schemas.microsoft.com/office/powerpoint/2010/main" val="2543249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10CAF-FB3D-4567-9830-DE90A864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31" y="1266064"/>
            <a:ext cx="9605635" cy="1059305"/>
          </a:xfrm>
        </p:spPr>
        <p:txBody>
          <a:bodyPr/>
          <a:lstStyle/>
          <a:p>
            <a:r>
              <a:rPr lang="pt-PT" dirty="0"/>
              <a:t>Mockups – Proprietário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2F885EE-EAF7-47BE-B429-42FFC3F761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227017"/>
            <a:ext cx="4645025" cy="3016741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605F60E3-3FBC-4433-ACF2-25CF2BFC4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222508"/>
            <a:ext cx="4645025" cy="3032110"/>
          </a:xfrm>
        </p:spPr>
      </p:pic>
    </p:spTree>
    <p:extLst>
      <p:ext uri="{BB962C8B-B14F-4D97-AF65-F5344CB8AC3E}">
        <p14:creationId xmlns:p14="http://schemas.microsoft.com/office/powerpoint/2010/main" val="248710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B6C28-C541-4392-8E92-7E859AD0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01" y="1334541"/>
            <a:ext cx="9605635" cy="1059305"/>
          </a:xfrm>
        </p:spPr>
        <p:txBody>
          <a:bodyPr/>
          <a:lstStyle/>
          <a:p>
            <a:r>
              <a:rPr lang="pt-PT" dirty="0"/>
              <a:t>Mockups – Proprietário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AE6D60CA-2BB3-4FAE-A74A-B1CA0BA88A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224381"/>
            <a:ext cx="4645025" cy="3022013"/>
          </a:xfr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9F87EE40-3886-422E-A2B0-5F4D63D2C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224613"/>
            <a:ext cx="4645025" cy="3021781"/>
          </a:xfrm>
        </p:spPr>
      </p:pic>
    </p:spTree>
    <p:extLst>
      <p:ext uri="{BB962C8B-B14F-4D97-AF65-F5344CB8AC3E}">
        <p14:creationId xmlns:p14="http://schemas.microsoft.com/office/powerpoint/2010/main" val="3820112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3F43BDD-D2B2-2A40-A76D-5FD5E90A7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5062" y="3638082"/>
            <a:ext cx="8637072" cy="977621"/>
          </a:xfrm>
        </p:spPr>
        <p:txBody>
          <a:bodyPr>
            <a:normAutofit/>
          </a:bodyPr>
          <a:lstStyle/>
          <a:p>
            <a:r>
              <a:rPr lang="pt-PT" sz="3600" dirty="0"/>
              <a:t>Smart Painting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59F13D-48F4-A847-A183-5C91F1F9E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156" y="443346"/>
            <a:ext cx="5553571" cy="1157131"/>
          </a:xfrm>
        </p:spPr>
        <p:txBody>
          <a:bodyPr>
            <a:normAutofit/>
          </a:bodyPr>
          <a:lstStyle/>
          <a:p>
            <a:pPr algn="ctr"/>
            <a:r>
              <a:rPr lang="pt-PT" sz="2400" dirty="0">
                <a:solidFill>
                  <a:schemeClr val="accent4">
                    <a:lumMod val="50000"/>
                  </a:schemeClr>
                </a:solidFill>
              </a:rPr>
              <a:t>Unidade Curricular de Laboratórios de Informática </a:t>
            </a:r>
            <a:r>
              <a:rPr lang="pt-PT" sz="2400" dirty="0" err="1">
                <a:solidFill>
                  <a:schemeClr val="accent4">
                    <a:lumMod val="50000"/>
                  </a:schemeClr>
                </a:solidFill>
              </a:rPr>
              <a:t>Iv</a:t>
            </a:r>
            <a:br>
              <a:rPr lang="pt-PT" sz="1800" dirty="0"/>
            </a:br>
            <a:r>
              <a:rPr lang="pt-PT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Ano Lectivo 2017/2018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1809D8-9290-0342-B137-43D5D992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9" y="443346"/>
            <a:ext cx="2413000" cy="1219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DED06D-ABC4-B941-949B-BAE2CBE30515}"/>
              </a:ext>
            </a:extLst>
          </p:cNvPr>
          <p:cNvSpPr txBox="1"/>
          <p:nvPr/>
        </p:nvSpPr>
        <p:spPr>
          <a:xfrm>
            <a:off x="1006269" y="1816925"/>
            <a:ext cx="28175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PT" altLang="pt-PT" sz="105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Universidade do Minho</a:t>
            </a:r>
            <a:endParaRPr lang="pt-PT" altLang="pt-PT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PT" sz="1050" dirty="0">
                <a:solidFill>
                  <a:srgbClr val="A6A6A6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Mestrado Integrado em Engenharia Informática</a:t>
            </a:r>
            <a:endParaRPr lang="pt-PT" altLang="pt-PT" sz="10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3FAAB-0E66-A94A-B0B6-6160E0E87025}"/>
              </a:ext>
            </a:extLst>
          </p:cNvPr>
          <p:cNvSpPr txBox="1"/>
          <p:nvPr/>
        </p:nvSpPr>
        <p:spPr>
          <a:xfrm>
            <a:off x="2415062" y="4611905"/>
            <a:ext cx="3954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Cesário Miguel – A73883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João Gomes –  A74033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Nadine Oliveira – A75614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Ricardo Cardante – A75368 </a:t>
            </a:r>
          </a:p>
          <a:p>
            <a:r>
              <a:rPr lang="pt-PT" sz="1200" dirty="0">
                <a:solidFill>
                  <a:schemeClr val="bg2">
                    <a:lumMod val="50000"/>
                  </a:schemeClr>
                </a:solidFill>
              </a:rPr>
              <a:t>Tiago Fraga - A74092</a:t>
            </a:r>
          </a:p>
        </p:txBody>
      </p:sp>
    </p:spTree>
    <p:extLst>
      <p:ext uri="{BB962C8B-B14F-4D97-AF65-F5344CB8AC3E}">
        <p14:creationId xmlns:p14="http://schemas.microsoft.com/office/powerpoint/2010/main" val="25327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63895-0EDF-6645-A2C8-FB2AD767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14" y="1329136"/>
            <a:ext cx="9603275" cy="1049235"/>
          </a:xfrm>
        </p:spPr>
        <p:txBody>
          <a:bodyPr/>
          <a:lstStyle/>
          <a:p>
            <a:r>
              <a:rPr lang="pt-PT" dirty="0"/>
              <a:t>Motivação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AAE2B7-5B07-7A41-8351-A78852D2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Novo método para contratação de serviços de pintura;</a:t>
            </a:r>
          </a:p>
          <a:p>
            <a:endParaRPr lang="pt-PT" dirty="0"/>
          </a:p>
          <a:p>
            <a:r>
              <a:rPr lang="pt-PT" dirty="0"/>
              <a:t>Reduzir tempo para preparação do trabalho;</a:t>
            </a:r>
          </a:p>
          <a:p>
            <a:endParaRPr lang="pt-PT" dirty="0"/>
          </a:p>
          <a:p>
            <a:r>
              <a:rPr lang="pt-PT" dirty="0"/>
              <a:t>Mercado Imobiliário muito forte na cidade de Braga;</a:t>
            </a:r>
          </a:p>
        </p:txBody>
      </p:sp>
    </p:spTree>
    <p:extLst>
      <p:ext uri="{BB962C8B-B14F-4D97-AF65-F5344CB8AC3E}">
        <p14:creationId xmlns:p14="http://schemas.microsoft.com/office/powerpoint/2010/main" val="392637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6D59D-B615-FB40-8B51-EF7A8E6D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329136"/>
            <a:ext cx="9603275" cy="1049235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068B1CF-E9E1-F742-9FDE-07136F3A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Disponibilizar uma interface ao utilizador intuitiva e de fácil utilização, que simplifique o processo de marcação do serviço;</a:t>
            </a:r>
          </a:p>
          <a:p>
            <a:r>
              <a:rPr lang="pt-PT" dirty="0"/>
              <a:t>Reduzir tempo de trabalho;</a:t>
            </a:r>
          </a:p>
          <a:p>
            <a:r>
              <a:rPr lang="pt-PT" dirty="0"/>
              <a:t>Trabalhador leva material necessário logo na primeira visita;</a:t>
            </a:r>
          </a:p>
          <a:p>
            <a:r>
              <a:rPr lang="pt-PT" dirty="0"/>
              <a:t>Trabalhador sabe o local do serviço através de um mapa;</a:t>
            </a:r>
          </a:p>
          <a:p>
            <a:r>
              <a:rPr lang="pt-PT" dirty="0"/>
              <a:t>Capacidade de avaliação dos trabalhadores;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060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705DA-A69F-0344-B627-CF756CE9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8230"/>
            <a:ext cx="9603275" cy="1049235"/>
          </a:xfrm>
        </p:spPr>
        <p:txBody>
          <a:bodyPr/>
          <a:lstStyle/>
          <a:p>
            <a:r>
              <a:rPr lang="pt-PT" dirty="0"/>
              <a:t>Justificação do sistema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FD3CCA-C321-6E48-93E8-B53495CF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Falta de uma aplicação que visasse fornecer um serviço de pintura mais rápido, cómodo e eficaz;</a:t>
            </a:r>
          </a:p>
          <a:p>
            <a:r>
              <a:rPr lang="pt-PT" dirty="0"/>
              <a:t>Cliente não precisa de abdicar de tanto tempo, visto que uma das etapas, o reconhecimento dos espaço e questões mais superficiais, são logo abordadas no pedido ao sistema. </a:t>
            </a:r>
          </a:p>
          <a:p>
            <a:r>
              <a:rPr lang="pt-PT" dirty="0"/>
              <a:t>Cliente não tem de se deslocar à loja para escolher certos pormenores, como por exemplo a cor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090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03CDA-44F9-D74E-BD59-93DD227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9136"/>
            <a:ext cx="9603275" cy="1049235"/>
          </a:xfrm>
        </p:spPr>
        <p:txBody>
          <a:bodyPr/>
          <a:lstStyle/>
          <a:p>
            <a:r>
              <a:rPr lang="pt-PT" dirty="0"/>
              <a:t>Utilidade do serviço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DB250D-E4EF-A84E-9649-F0D0BF958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Vimos preencher uma enorme lacuna neste mercado;</a:t>
            </a:r>
          </a:p>
          <a:p>
            <a:endParaRPr lang="pt-PT" dirty="0"/>
          </a:p>
          <a:p>
            <a:r>
              <a:rPr lang="pt-PT" dirty="0"/>
              <a:t>Revolucionamos o mercado;</a:t>
            </a:r>
          </a:p>
          <a:p>
            <a:endParaRPr lang="pt-PT" dirty="0"/>
          </a:p>
          <a:p>
            <a:r>
              <a:rPr lang="pt-PT" dirty="0"/>
              <a:t>Acompanhamos o crescimento da cidade;</a:t>
            </a:r>
          </a:p>
          <a:p>
            <a:endParaRPr lang="pt-PT" dirty="0"/>
          </a:p>
          <a:p>
            <a:r>
              <a:rPr lang="pt-PT" dirty="0"/>
              <a:t>Serviço 24H/7, 365 dias/ano;</a:t>
            </a:r>
          </a:p>
        </p:txBody>
      </p:sp>
    </p:spTree>
    <p:extLst>
      <p:ext uri="{BB962C8B-B14F-4D97-AF65-F5344CB8AC3E}">
        <p14:creationId xmlns:p14="http://schemas.microsoft.com/office/powerpoint/2010/main" val="128100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15FC1-3FBD-A343-9D5B-1BEB7399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88" y="1334541"/>
            <a:ext cx="9605635" cy="1059305"/>
          </a:xfrm>
        </p:spPr>
        <p:txBody>
          <a:bodyPr/>
          <a:lstStyle/>
          <a:p>
            <a:r>
              <a:rPr lang="pt-PT" dirty="0"/>
              <a:t>Identidade do projecto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4896A81-C02C-944C-A7A4-C8A2176E37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u="sng" dirty="0"/>
              <a:t>Nome: </a:t>
            </a:r>
            <a:r>
              <a:rPr lang="pt-PT" dirty="0"/>
              <a:t> SMART PAINTING;</a:t>
            </a:r>
          </a:p>
          <a:p>
            <a:endParaRPr lang="pt-PT" dirty="0"/>
          </a:p>
          <a:p>
            <a:r>
              <a:rPr lang="pt-PT" u="sng" dirty="0"/>
              <a:t>Categoria: </a:t>
            </a:r>
            <a:r>
              <a:rPr lang="pt-PT" dirty="0"/>
              <a:t> “Serviços – Pintura”;</a:t>
            </a:r>
          </a:p>
          <a:p>
            <a:endParaRPr lang="pt-PT" dirty="0"/>
          </a:p>
          <a:p>
            <a:r>
              <a:rPr lang="pt-PT" u="sng" dirty="0"/>
              <a:t>Características:</a:t>
            </a:r>
          </a:p>
          <a:p>
            <a:pPr lvl="1"/>
            <a:r>
              <a:rPr lang="pt-PT" dirty="0"/>
              <a:t>Serviço imediato;</a:t>
            </a:r>
          </a:p>
          <a:p>
            <a:pPr lvl="1"/>
            <a:r>
              <a:rPr lang="pt-PT" dirty="0"/>
              <a:t>Agendamento de serviços;</a:t>
            </a:r>
          </a:p>
          <a:p>
            <a:pPr lvl="1"/>
            <a:r>
              <a:rPr lang="pt-PT" dirty="0"/>
              <a:t>Avaliação dos pintores;</a:t>
            </a:r>
          </a:p>
          <a:p>
            <a:pPr lvl="1"/>
            <a:r>
              <a:rPr lang="pt-PT" dirty="0"/>
              <a:t>Comentários e fotos dos serviços;</a:t>
            </a:r>
          </a:p>
          <a:p>
            <a:pPr lvl="1"/>
            <a:r>
              <a:rPr lang="pt-PT" dirty="0"/>
              <a:t>Partilha em redes sociais;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CE107EED-2815-194C-89FC-305C461051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u="sng" dirty="0"/>
              <a:t>Descrição: </a:t>
            </a:r>
            <a:r>
              <a:rPr lang="pt-PT" dirty="0"/>
              <a:t> A </a:t>
            </a:r>
            <a:r>
              <a:rPr lang="pt-PT" i="1" dirty="0" err="1"/>
              <a:t>Smart</a:t>
            </a:r>
            <a:r>
              <a:rPr lang="pt-PT" i="1" dirty="0"/>
              <a:t> </a:t>
            </a:r>
            <a:r>
              <a:rPr lang="pt-PT" i="1"/>
              <a:t>PAinting</a:t>
            </a:r>
            <a:r>
              <a:rPr lang="pt-PT"/>
              <a:t>é</a:t>
            </a:r>
            <a:r>
              <a:rPr lang="pt-PT" dirty="0"/>
              <a:t> uma aplicação que o vai ajudar quando precisar de dar outra alegria e cor ao seu lar; apenas precisa de ter o seu smartphone à mão e no momento a seguir poderá ter em sua casa um pintor certificado e preparado com as suas escolhas, de forma a dar a vivacidade e a mudança que pretende. No final, pode avaliar os nossos serviços e inclusive recomendar aos seus amigos através das suas redes sociais e efetuar o pagamento sem chatices, pois pode associar o seu cartão de crédito ao seu perfil de cliente. Não volte a aventurar-se no incerto e descarregue já a nossa aplicação.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5139930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{4978F1AC-92DB-294B-9035-032B2BC40180}tf10001119</Template>
  <TotalTime>1389</TotalTime>
  <Words>1445</Words>
  <Application>Microsoft Office PowerPoint</Application>
  <PresentationFormat>Ecrã Panorâmico</PresentationFormat>
  <Paragraphs>188</Paragraphs>
  <Slides>45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0" baseType="lpstr">
      <vt:lpstr>Arial</vt:lpstr>
      <vt:lpstr>Calibri</vt:lpstr>
      <vt:lpstr>Gill Sans MT</vt:lpstr>
      <vt:lpstr>Times New Roman</vt:lpstr>
      <vt:lpstr>Galeria</vt:lpstr>
      <vt:lpstr>Unidade Curricular de Laboratórios de Informática Iv Ano Lectivo 2017/2018</vt:lpstr>
      <vt:lpstr>Resumo</vt:lpstr>
      <vt:lpstr>Contextualização</vt:lpstr>
      <vt:lpstr>Apresentação do Caso de estudo</vt:lpstr>
      <vt:lpstr>Motivação</vt:lpstr>
      <vt:lpstr>Objetivos</vt:lpstr>
      <vt:lpstr>Justificação do sistema</vt:lpstr>
      <vt:lpstr>Utilidade do serviço</vt:lpstr>
      <vt:lpstr>Identidade do projecto</vt:lpstr>
      <vt:lpstr>Identificação dos recursos necessários</vt:lpstr>
      <vt:lpstr>Maquete do sistema</vt:lpstr>
      <vt:lpstr>Medidas de sucesso</vt:lpstr>
      <vt:lpstr>Plano de desenvolvimento</vt:lpstr>
      <vt:lpstr>Requisitos do Utilizador</vt:lpstr>
      <vt:lpstr>Requisitos do Utilizador – Funções do Cliente  </vt:lpstr>
      <vt:lpstr>Requisitos do Utilizador – Funções do Pintor</vt:lpstr>
      <vt:lpstr>Requisitos do Utilizador – Funções do Proprietário </vt:lpstr>
      <vt:lpstr>Requisitos do Sistema – Requisitos Funcionais</vt:lpstr>
      <vt:lpstr>Requisitos do Sistema – Requisitos Funcionais</vt:lpstr>
      <vt:lpstr>Requisitos do Sistema – Requisitos Funcionais</vt:lpstr>
      <vt:lpstr>Requisitos do Sistema – Requisitos Funcionais</vt:lpstr>
      <vt:lpstr>Requisitos do Sistema – Requisitos Funcionais</vt:lpstr>
      <vt:lpstr>Requisitos do Sistema – Requisitos Não Funcionais</vt:lpstr>
      <vt:lpstr>Modelo de Domínio</vt:lpstr>
      <vt:lpstr>Modelo de Use Cases</vt:lpstr>
      <vt:lpstr>Especificação de Use cases</vt:lpstr>
      <vt:lpstr>Diagrama de Sequência de Use Case – Marcar Serviço </vt:lpstr>
      <vt:lpstr>Diagrama de Sequência de Use Case – Marcar Serviço  </vt:lpstr>
      <vt:lpstr>Diagrama de Sequência de Subsistemas – Marcar serviço  </vt:lpstr>
      <vt:lpstr>Diagrama de Sequência de Subsistemas – Marcar serviço</vt:lpstr>
      <vt:lpstr>Diagrama de Classes – Back Office</vt:lpstr>
      <vt:lpstr>Diagrama de Classes – Front Office</vt:lpstr>
      <vt:lpstr>Modelo Conceptual </vt:lpstr>
      <vt:lpstr>Modelo Lógico</vt:lpstr>
      <vt:lpstr>Mockups - Login</vt:lpstr>
      <vt:lpstr>Mockups - Menu</vt:lpstr>
      <vt:lpstr>Mockups – Menu de Opções</vt:lpstr>
      <vt:lpstr>Mockups – Agendar Serviço</vt:lpstr>
      <vt:lpstr>Mockups – Menu do Cliente</vt:lpstr>
      <vt:lpstr>Mockups – Menu Do Cliente</vt:lpstr>
      <vt:lpstr>Mockups – Menu Do Pintor</vt:lpstr>
      <vt:lpstr>Mockups – Proprietário</vt:lpstr>
      <vt:lpstr>Mockups – Proprietário</vt:lpstr>
      <vt:lpstr>Mockups – Proprietário</vt:lpstr>
      <vt:lpstr>Unidade Curricular de Laboratórios de Informática Iv Ano Lectivo 2017/2018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Unidade Curricular de Laboratórios de Informática Iv Ano Lectivo 2017/2018</dc:title>
  <dc:creator>Tiago Miguel Fraga Santos</dc:creator>
  <cp:lastModifiedBy>joao gomes</cp:lastModifiedBy>
  <cp:revision>46</cp:revision>
  <dcterms:created xsi:type="dcterms:W3CDTF">2018-03-04T15:52:31Z</dcterms:created>
  <dcterms:modified xsi:type="dcterms:W3CDTF">2018-04-19T14:32:51Z</dcterms:modified>
</cp:coreProperties>
</file>